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311" r:id="rId5"/>
    <p:sldId id="261" r:id="rId6"/>
    <p:sldId id="331" r:id="rId7"/>
    <p:sldId id="332" r:id="rId8"/>
    <p:sldId id="264" r:id="rId9"/>
    <p:sldId id="265" r:id="rId10"/>
    <p:sldId id="314" r:id="rId11"/>
    <p:sldId id="268" r:id="rId12"/>
    <p:sldId id="270" r:id="rId13"/>
    <p:sldId id="312" r:id="rId14"/>
    <p:sldId id="313" r:id="rId15"/>
    <p:sldId id="271" r:id="rId16"/>
    <p:sldId id="310" r:id="rId17"/>
    <p:sldId id="275" r:id="rId18"/>
    <p:sldId id="276" r:id="rId19"/>
    <p:sldId id="315" r:id="rId20"/>
    <p:sldId id="273" r:id="rId21"/>
    <p:sldId id="274" r:id="rId22"/>
    <p:sldId id="316" r:id="rId23"/>
    <p:sldId id="317" r:id="rId24"/>
    <p:sldId id="318" r:id="rId25"/>
    <p:sldId id="319" r:id="rId26"/>
    <p:sldId id="320" r:id="rId27"/>
    <p:sldId id="321" r:id="rId28"/>
    <p:sldId id="282" r:id="rId29"/>
    <p:sldId id="283" r:id="rId30"/>
    <p:sldId id="284" r:id="rId31"/>
    <p:sldId id="333" r:id="rId32"/>
    <p:sldId id="334" r:id="rId33"/>
    <p:sldId id="286" r:id="rId34"/>
    <p:sldId id="335" r:id="rId35"/>
    <p:sldId id="328" r:id="rId36"/>
    <p:sldId id="329" r:id="rId37"/>
    <p:sldId id="330" r:id="rId38"/>
    <p:sldId id="322" r:id="rId39"/>
    <p:sldId id="323" r:id="rId40"/>
    <p:sldId id="325" r:id="rId41"/>
    <p:sldId id="326" r:id="rId42"/>
    <p:sldId id="327" r:id="rId43"/>
    <p:sldId id="299" r:id="rId44"/>
    <p:sldId id="336" r:id="rId45"/>
    <p:sldId id="306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8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2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5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23" Type="http://schemas.openxmlformats.org/officeDocument/2006/relationships/image" Target="../media/image9.png"/><Relationship Id="rId28" Type="http://schemas.openxmlformats.org/officeDocument/2006/relationships/image" Target="../media/image47.png"/><Relationship Id="rId10" Type="http://schemas.openxmlformats.org/officeDocument/2006/relationships/image" Target="../media/image12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8.png"/><Relationship Id="rId27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5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71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31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9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8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1.png"/><Relationship Id="rId31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4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6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4.png"/><Relationship Id="rId31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7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8.png"/><Relationship Id="rId31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0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1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1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8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11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15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3331612" y="1800627"/>
            <a:ext cx="80358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Wafer Data</a:t>
            </a:r>
            <a:endParaRPr lang="en-US" sz="10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92239" y="3237698"/>
            <a:ext cx="54247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latin typeface="Cafe24 Ssurround" pitchFamily="34" charset="0"/>
                <a:cs typeface="Cafe24 Ssurround" pitchFamily="34" charset="0"/>
              </a:rPr>
              <a:t>Analyze</a:t>
            </a:r>
            <a:endParaRPr lang="en-US" sz="100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617403" y="5668851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97025" y="5768973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069959" y="5670827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42856" y="1038121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4249055" y="1233872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801508" y="-501363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4360306" y="6439378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194982" y="969833"/>
            <a:ext cx="5089212" cy="54573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 Dataset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                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811457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  x  6 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: 웨이퍼 맵 이미지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diesize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: 웨이퍼 크기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lotName : 웨이퍼의 묶음 이름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waferIndex : 웨이퍼 목록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trianTestLabel : 머신러닝 데이터 구별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failureType : 불량품 타입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특징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양품이 존재하지 않는 데이터 셋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불균형한 데이터 셋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FailureType간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데이터 수 차이 존재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사용/미사용 Column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미사용 : waferIndex, lotName,  trianTestLabel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사용 : waferMap, diesize, failureType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 이유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컬럼을 활용, 시각화 후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failureType분석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diesize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를 이용, 사이즈별 failureTyoe 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분석과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상관관계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 rot="1244285">
            <a:off x="-683407" y="5486696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89" name="그룹 1028"/>
          <p:cNvGrpSpPr/>
          <p:nvPr/>
        </p:nvGrpSpPr>
        <p:grpSpPr>
          <a:xfrm>
            <a:off x="2040200" y="5618907"/>
            <a:ext cx="562876" cy="594737"/>
            <a:chOff x="1363550" y="9835279"/>
            <a:chExt cx="844314" cy="892105"/>
          </a:xfrm>
        </p:grpSpPr>
        <p:pic>
          <p:nvPicPr>
            <p:cNvPr id="90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92" name="그룹 1028"/>
          <p:cNvGrpSpPr/>
          <p:nvPr/>
        </p:nvGrpSpPr>
        <p:grpSpPr>
          <a:xfrm>
            <a:off x="6646697" y="4807610"/>
            <a:ext cx="562876" cy="594737"/>
            <a:chOff x="1363550" y="9835279"/>
            <a:chExt cx="844314" cy="892105"/>
          </a:xfrm>
        </p:grpSpPr>
        <p:pic>
          <p:nvPicPr>
            <p:cNvPr id="93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95" name="그룹 1028"/>
          <p:cNvGrpSpPr/>
          <p:nvPr/>
        </p:nvGrpSpPr>
        <p:grpSpPr>
          <a:xfrm>
            <a:off x="8306163" y="3049634"/>
            <a:ext cx="562876" cy="594737"/>
            <a:chOff x="1363550" y="9835279"/>
            <a:chExt cx="844314" cy="892105"/>
          </a:xfrm>
        </p:grpSpPr>
        <p:pic>
          <p:nvPicPr>
            <p:cNvPr id="96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73218" y="5821104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40355" y="1889509"/>
            <a:ext cx="6256554" cy="2861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Pass/Fail Column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 분석을 통한 반도체 불량률 확인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 = 93.4%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fail= 6.6%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양품과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간의 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 차이로 인한 데이터 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불균형 존재</a:t>
            </a: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256" y="5549555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746578" y="3253414"/>
            <a:ext cx="831366" cy="370552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40000" y="2340000"/>
            <a:ext cx="2160000" cy="2160000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00383" y="2880000"/>
            <a:ext cx="1980000" cy="72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 SECOM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Dataset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917371" y="3688354"/>
            <a:ext cx="14052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x 592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3600000" y="2340000"/>
            <a:ext cx="2143792" cy="2154387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3686534" y="2880000"/>
            <a:ext cx="198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결측치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(결측치 과한 열 제거)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968871" y="3652488"/>
            <a:ext cx="14585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660000" y="2340000"/>
            <a:ext cx="2143792" cy="2154387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6650457" y="2880000"/>
            <a:ext cx="216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이상치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(평균값, 상/하한값 대체)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137292" y="3726361"/>
            <a:ext cx="142161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9720000" y="2340000"/>
            <a:ext cx="2143792" cy="2154387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9831134" y="2899423"/>
            <a:ext cx="19259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최종 데이터 셋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(UCI SECOM_Final)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123620" y="3732697"/>
            <a:ext cx="13888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5" name="그룹 1065"/>
          <p:cNvGrpSpPr/>
          <p:nvPr/>
        </p:nvGrpSpPr>
        <p:grpSpPr>
          <a:xfrm>
            <a:off x="5786213" y="3253414"/>
            <a:ext cx="831366" cy="370552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8859581" y="3226980"/>
            <a:ext cx="831366" cy="370552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6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7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4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9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10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0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102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6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9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7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8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1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2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3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0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4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19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5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18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6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7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1" name="그룹 1054"/>
          <p:cNvGrpSpPr/>
          <p:nvPr/>
        </p:nvGrpSpPr>
        <p:grpSpPr>
          <a:xfrm>
            <a:off x="734802" y="1501363"/>
            <a:ext cx="4176171" cy="4082367"/>
            <a:chOff x="8695943" y="2269858"/>
            <a:chExt cx="6264256" cy="6123550"/>
          </a:xfrm>
        </p:grpSpPr>
        <p:pic>
          <p:nvPicPr>
            <p:cNvPr id="122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23" name="Object 157"/>
          <p:cNvSpPr txBox="1"/>
          <p:nvPr/>
        </p:nvSpPr>
        <p:spPr>
          <a:xfrm>
            <a:off x="6004865" y="1839085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58"/>
          <p:cNvSpPr txBox="1"/>
          <p:nvPr/>
        </p:nvSpPr>
        <p:spPr>
          <a:xfrm>
            <a:off x="5784971" y="3164506"/>
            <a:ext cx="500873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음적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약한 음적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5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60"/>
          <p:cNvSpPr txBox="1"/>
          <p:nvPr/>
        </p:nvSpPr>
        <p:spPr>
          <a:xfrm>
            <a:off x="1475109" y="567326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2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3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5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99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96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97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3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6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4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5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111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110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3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4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5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2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6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21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7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20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8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9" name="Object 9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3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24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25" name="그룹 1055"/>
          <p:cNvGrpSpPr/>
          <p:nvPr/>
        </p:nvGrpSpPr>
        <p:grpSpPr>
          <a:xfrm>
            <a:off x="5692731" y="1888272"/>
            <a:ext cx="4829102" cy="4161587"/>
            <a:chOff x="8539096" y="1981072"/>
            <a:chExt cx="7243653" cy="6242381"/>
          </a:xfrm>
        </p:grpSpPr>
        <p:pic>
          <p:nvPicPr>
            <p:cNvPr id="126" name="Object 1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27" name="Object 160"/>
          <p:cNvSpPr txBox="1"/>
          <p:nvPr/>
        </p:nvSpPr>
        <p:spPr>
          <a:xfrm>
            <a:off x="519988" y="496681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61"/>
          <p:cNvSpPr txBox="1"/>
          <p:nvPr/>
        </p:nvSpPr>
        <p:spPr>
          <a:xfrm>
            <a:off x="519988" y="5506891"/>
            <a:ext cx="606285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1에 가까울수록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강한 양적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강한 음적 상관관계를 알 수 있음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9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332208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379649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525980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525980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04865" y="1038268"/>
            <a:ext cx="5003309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SCiKit - learn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파이썬에서 머신러닝 분석을 할 때 유용하게 사용할 수 있는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라이브러리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여러가지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 모듈로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RandomForest, Logisitic Regression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391517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1849687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5993129" y="3622289"/>
            <a:ext cx="5143138" cy="2416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Extreme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기존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과적합방지를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위한 기법이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지도 학습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잔차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실제값과 예측값의 차이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이용하여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이전 모델의 약점을 보완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9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82874" y="1796663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179202" y="2371415"/>
            <a:ext cx="4849945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179842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분리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2" name="그룹 1009"/>
            <p:cNvGrpSpPr/>
            <p:nvPr/>
          </p:nvGrpSpPr>
          <p:grpSpPr>
            <a:xfrm>
              <a:off x="10833870" y="5361828"/>
              <a:ext cx="902763" cy="95876"/>
              <a:chOff x="10833871" y="5361828"/>
              <a:chExt cx="902763" cy="95876"/>
            </a:xfrm>
          </p:grpSpPr>
          <p:pic>
            <p:nvPicPr>
              <p:cNvPr id="174" name="Object 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33871" y="5361828"/>
                <a:ext cx="902763" cy="95876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1" y="1692739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5523" y="5506132"/>
            <a:ext cx="16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783" y="1379571"/>
            <a:ext cx="5176821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모델의 성능을 평가할 때 사용되는 지표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예측값이 실제 관측값을 얼마나 정확히 예측했는지 보여주는 행렬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TP(True Positive) :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TN(True Negative) :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FP(False Positive) :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FN(False Negative) :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8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06384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003295" y="1530602"/>
            <a:ext cx="3118715" cy="2886986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8100372" y="4359372"/>
            <a:ext cx="341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Logical Regression – Confusion Matrix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[Over-Sampled]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304" y="493620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7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3799" y="5426330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정확도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Logisitic : 66.6% 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 : 73.1%, RandomForest : 76.1%</a:t>
            </a: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02304" y="492569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429603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3" name="Object 156"/>
          <p:cNvSpPr txBox="1"/>
          <p:nvPr/>
        </p:nvSpPr>
        <p:spPr>
          <a:xfrm>
            <a:off x="433137" y="5096728"/>
            <a:ext cx="10130271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정확도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Logisitic : 66.6% 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 : 85.7%, RandomForest : 77.7%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Over-Sampled &amp; Xgboost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모델이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85.7%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가장 높은 정확도를 가짐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685378" y="331594"/>
            <a:ext cx="4756850" cy="6240798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06883" y="1968969"/>
            <a:ext cx="5395077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정확도가 높았던 XGBoost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각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센서들이 불량품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판정에 미치는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중요성에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 시각화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</a:t>
            </a: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 높은 센서들의 예지정비 및 관리를 통한 공정 효율 상승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862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1605994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1594576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485000" y="4818546"/>
            <a:ext cx="102008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 및 시각화를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패턴에는 총 9가지의 불량이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존재 </a:t>
            </a:r>
          </a:p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1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6" y="1580864"/>
            <a:ext cx="6364529" cy="3320839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22396" y="5302053"/>
            <a:ext cx="732852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90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웨이퍼크기는 0부터 20000까지 있으나,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2000이상의 데이터의 수가 적어 표에 잘 보이지 않아서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500 초과 2000미만으로 정하여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했음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웨이퍼크기가 600미만인 게 가장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 범위라고 생각되는 부분을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제외시킴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(range 2000~ 20000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불량유형별로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개수를 확인했고 none이 가장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30p, 31p,33p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268540" y="1526771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 기준으로 웨이퍼 크기 빈도를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시각화하여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웨이퍼크기와 불량유형의 연관성을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 별 비율을 확인하였고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았음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제외하고 불량유형을 확인한 결과,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 불량이 가장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많았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741927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크기가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</a:p>
          <a:p>
            <a:pPr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작을수록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직사각형 89"/>
          <p:cNvSpPr/>
          <p:nvPr/>
        </p:nvSpPr>
        <p:spPr>
          <a:xfrm>
            <a:off x="7039289" y="1499228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Matplotlib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99" name="Object 168"/>
          <p:cNvSpPr txBox="1"/>
          <p:nvPr/>
        </p:nvSpPr>
        <p:spPr>
          <a:xfrm>
            <a:off x="7435705" y="1772338"/>
            <a:ext cx="4481261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기준으로 불량유형 빈도를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것보다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것의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많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 trianTestLabel 빈도를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-테스트에서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많은 걸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 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1을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-트레이닝과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테스트에서 불량유형의 비율이 다름을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있음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2를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-트레이닝에서  edge-ring과 center 불량유형이 첫번째, 두번째로 많았으나 테스트에서 세번째, 네번째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4809495" cy="349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유형에 따른  wafer 개수 를 구하여 불량률과 어느 불량 유형이 가장 많이 나오는지에 대한 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총 172950 중 None 패턴이 147431로 약 85.24% ,나머지 패턴이 있는 불량품은 15.76%정도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옴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불량품 중에는 ‘Edge-Ring’ 이 9680으로 가장 높고 ‘Near-Full’ 이 149로 가장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낮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그러므로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 유형 중 흔히 나는 불량 유형이 ‘Edge-Ring’이라는 것을 알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있음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.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647498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유형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94320" y="1440280"/>
            <a:ext cx="3808727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‘Edge-Loc’는 다른  불량 유형에 비하여 차이가 적은 편으로 나타났습니다. 1376이 7.5%로 높은 수치를 나타냈고 1109가 6.9%로 1376과 0.6%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‘Edge-Ring’는 1075,2126,3036 세개의 크기가 비슷하게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1075가 21.1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2126이 15.7%, 3036이 14.7%로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이외의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크기는  차이가 크지 않는걸로 나타났습니다.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‘Random’은 1349가 14.3%로 높은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나타남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밑인 1638, 533, 1080은 비슷한 수치를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냈고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외에의 크기는 비슷한 비율을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나타냈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‘Near-Full’은 741로 두번째로 큰 516보다 4.7% 차이가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7656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105526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89845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1451218"/>
            <a:ext cx="4182457" cy="4380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‘Center’는 515가 51.0%로  압도적으로  높은 수치를 나타내고 뒤를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이어 904(5.7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%), 1226(4.0%)로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‘Donut’는 1334가 42.2%로 압도적으로 높은 수치를 나타냈고 뒤를 이어 845(7.9%), 1080(5.9 %)로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‘Loc’은 533이 8.3%로 두번째로 많이 나온 776(6.7%)와 약 1.6%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‘Scratch’ 는 가장 작은 차이가 나는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첫번째와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두번째가 약 0.3%차이가 나고 5번째와도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2.3% 정도 차이가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47804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1742803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06348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80022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en-US" sz="2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전처리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None 패턴을 제외한 항목만 분리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새로운 ‘waferMapDim’컬럼 생성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 및 탐색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83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146956" y="623141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47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2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-불량 패턴 별 웨이퍼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Column에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있는 0,1,2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와 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생성한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waferDim Column을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웨이퍼를 패턴 별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기존 반도체 생산 공정의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데이터를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공정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54208" y="3677601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34376" y="4158283"/>
            <a:ext cx="984217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결과 기반 센서값과 불량품 관계 파악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  <a:defRPr/>
            </a:pPr>
            <a:r>
              <a:rPr lang="ko-KR" altLang="en-US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 모델로 예측모델을 생성 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lang="en-US" altLang="ko-KR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상승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1912543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</a:t>
            </a: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주제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44961" y="2392452"/>
            <a:ext cx="803385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주요 부품인 반도체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 생산 공정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46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391062" y="1563554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22933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12423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사이트맵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4910164" y="2992977"/>
            <a:ext cx="13290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1150491" y="4148713"/>
            <a:ext cx="1960458" cy="1653212"/>
            <a:chOff x="0" y="0"/>
            <a:chExt cx="18285714" cy="9828571"/>
          </a:xfrm>
        </p:grpSpPr>
        <p:pic>
          <p:nvPicPr>
            <p:cNvPr id="108" name="Object 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9828571"/>
            </a:xfrm>
            <a:prstGeom prst="rect">
              <a:avLst/>
            </a:prstGeom>
          </p:spPr>
        </p:pic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0630" y="4146963"/>
            <a:ext cx="1960458" cy="165066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1397" y="4172212"/>
            <a:ext cx="1990166" cy="165598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9324" y="4172212"/>
            <a:ext cx="1990167" cy="1655986"/>
          </a:xfrm>
          <a:prstGeom prst="rect">
            <a:avLst/>
          </a:prstGeom>
        </p:spPr>
      </p:pic>
      <p:sp>
        <p:nvSpPr>
          <p:cNvPr id="113" name="Object 159"/>
          <p:cNvSpPr txBox="1"/>
          <p:nvPr/>
        </p:nvSpPr>
        <p:spPr>
          <a:xfrm>
            <a:off x="1289121" y="5958286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4" name="Object 159"/>
          <p:cNvSpPr txBox="1"/>
          <p:nvPr/>
        </p:nvSpPr>
        <p:spPr>
          <a:xfrm>
            <a:off x="3573292" y="5919237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5" name="Object 159"/>
          <p:cNvSpPr txBox="1"/>
          <p:nvPr/>
        </p:nvSpPr>
        <p:spPr>
          <a:xfrm>
            <a:off x="5883020" y="5912740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6" name="Object 159"/>
          <p:cNvSpPr txBox="1"/>
          <p:nvPr/>
        </p:nvSpPr>
        <p:spPr>
          <a:xfrm>
            <a:off x="8257741" y="5998701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09692" y="3691600"/>
            <a:ext cx="6970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60020" y="336230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126162" y="367896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12162" y="369159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685462" y="3697034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071157" y="3678561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69903" y="1273699"/>
            <a:ext cx="1980233" cy="1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6" y="1595242"/>
            <a:ext cx="9833259" cy="39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7" y="294329"/>
            <a:ext cx="7810297" cy="63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그룹 1001"/>
          <p:cNvGrpSpPr/>
          <p:nvPr/>
        </p:nvGrpSpPr>
        <p:grpSpPr>
          <a:xfrm rot="12135330">
            <a:off x="11067771" y="-480852"/>
            <a:ext cx="1795479" cy="1740374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8433549" y="1290069"/>
            <a:ext cx="3508348" cy="5181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  <a:endParaRPr lang="en-US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</a:t>
            </a:r>
            <a:r>
              <a:rPr 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구분</a:t>
            </a:r>
          </a:p>
          <a:p>
            <a:pPr defTabSz="609630" latinLnBrk="0"/>
            <a:r>
              <a:rPr lang="en-US" sz="1400" dirty="0" smtClean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</a:t>
            </a:r>
            <a:r>
              <a:rPr lang="en-US" sz="14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1 : </a:t>
            </a:r>
            <a:r>
              <a:rPr lang="en-US" sz="1400" dirty="0" smtClean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양품,1 </a:t>
            </a:r>
            <a:r>
              <a:rPr lang="en-US" sz="14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  <a:endParaRPr lang="en-US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미사용 </a:t>
            </a:r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사용/ 미사용 Column</a:t>
            </a:r>
          </a:p>
          <a:p>
            <a:pPr defTabSz="609630" latinLnBrk="0"/>
            <a:r>
              <a:rPr 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</a:t>
            </a: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04696" y="191774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1328</Words>
  <Application>Microsoft Office PowerPoint</Application>
  <PresentationFormat>와이드스크린</PresentationFormat>
  <Paragraphs>380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55</cp:revision>
  <dcterms:created xsi:type="dcterms:W3CDTF">2023-05-22T00:49:57Z</dcterms:created>
  <dcterms:modified xsi:type="dcterms:W3CDTF">2023-05-25T02:12:23Z</dcterms:modified>
</cp:coreProperties>
</file>